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9" r:id="rId1"/>
  </p:sldMasterIdLst>
  <p:sldIdLst>
    <p:sldId id="256" r:id="rId2"/>
    <p:sldId id="271" r:id="rId3"/>
    <p:sldId id="257" r:id="rId4"/>
    <p:sldId id="258" r:id="rId5"/>
    <p:sldId id="259" r:id="rId6"/>
    <p:sldId id="260" r:id="rId7"/>
    <p:sldId id="267" r:id="rId8"/>
    <p:sldId id="262" r:id="rId9"/>
    <p:sldId id="266" r:id="rId10"/>
    <p:sldId id="265" r:id="rId11"/>
    <p:sldId id="263" r:id="rId12"/>
    <p:sldId id="269" r:id="rId13"/>
    <p:sldId id="27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90" autoAdjust="0"/>
    <p:restoredTop sz="94653" autoAdjust="0"/>
  </p:normalViewPr>
  <p:slideViewPr>
    <p:cSldViewPr snapToGrid="0" snapToObjects="1">
      <p:cViewPr varScale="1">
        <p:scale>
          <a:sx n="84" d="100"/>
          <a:sy n="84" d="100"/>
        </p:scale>
        <p:origin x="-11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25AE17C7-B787-4E50-994D-5E804113A1E9}" type="datetime4">
              <a:rPr lang="en-US" smtClean="0"/>
              <a:pPr/>
              <a:t>September 26, 2012</a:t>
            </a:fld>
            <a:endParaRPr lang="en-US" dirty="0"/>
          </a:p>
        </p:txBody>
      </p:sp>
      <p:sp>
        <p:nvSpPr>
          <p:cNvPr id="17" name="Slide Number Placeholder 16"/>
          <p:cNvSpPr>
            <a:spLocks noGrp="1"/>
          </p:cNvSpPr>
          <p:nvPr>
            <p:ph type="sldNum" sz="quarter" idx="11"/>
          </p:nvPr>
        </p:nvSpPr>
        <p:spPr/>
        <p:txBody>
          <a:bodyPr/>
          <a:lstStyle/>
          <a:p>
            <a:fld id="{5744759D-0EFF-4FB2-9CCE-04E00944F0FE}"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9/26/12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9/26/12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dirty="0"/>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8995D68B-21AC-438B-BECE-4F17DA129F19}" type="datetime4">
              <a:rPr lang="en-US" smtClean="0"/>
              <a:pPr/>
              <a:t>September 26, 2012</a:t>
            </a:fld>
            <a:endParaRPr lang="en-US" dirty="0"/>
          </a:p>
        </p:txBody>
      </p:sp>
      <p:sp>
        <p:nvSpPr>
          <p:cNvPr id="12" name="Slide Number Placeholder 11"/>
          <p:cNvSpPr>
            <a:spLocks noGrp="1"/>
          </p:cNvSpPr>
          <p:nvPr>
            <p:ph type="sldNum" sz="quarter" idx="15"/>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679F0FCF-2EA5-4FF5-AF14-1CA9C8854AAB}" type="datetime4">
              <a:rPr lang="en-US" smtClean="0"/>
              <a:pPr/>
              <a:t>September 26, 2012</a:t>
            </a:fld>
            <a:endParaRPr lang="en-US" dirty="0"/>
          </a:p>
        </p:txBody>
      </p:sp>
      <p:sp>
        <p:nvSpPr>
          <p:cNvPr id="14" name="Slide Number Placeholder 13"/>
          <p:cNvSpPr>
            <a:spLocks noGrp="1"/>
          </p:cNvSpPr>
          <p:nvPr>
            <p:ph type="sldNum" sz="quarter" idx="11"/>
          </p:nvPr>
        </p:nvSpPr>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F9E781C6-1634-4A56-B2BE-62150BE83935}" type="datetime4">
              <a:rPr lang="en-US" smtClean="0"/>
              <a:pPr/>
              <a:t>September 26, 2012</a:t>
            </a:fld>
            <a:endParaRPr lang="en-US" dirty="0"/>
          </a:p>
        </p:txBody>
      </p:sp>
      <p:sp>
        <p:nvSpPr>
          <p:cNvPr id="12" name="Slide Number Placeholder 11"/>
          <p:cNvSpPr>
            <a:spLocks noGrp="1"/>
          </p:cNvSpPr>
          <p:nvPr>
            <p:ph type="sldNum" sz="quarter" idx="16"/>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A9372AC2-3C75-4F5F-A929-48958086FE36}" type="datetime4">
              <a:rPr lang="en-US" smtClean="0"/>
              <a:pPr/>
              <a:t>September 26, 2012</a:t>
            </a:fld>
            <a:endParaRPr lang="en-US" dirty="0"/>
          </a:p>
        </p:txBody>
      </p:sp>
      <p:sp>
        <p:nvSpPr>
          <p:cNvPr id="12" name="Slide Number Placeholder 11"/>
          <p:cNvSpPr>
            <a:spLocks noGrp="1"/>
          </p:cNvSpPr>
          <p:nvPr>
            <p:ph type="sldNum" sz="quarter" idx="17"/>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17509CF4-4C1A-45DC-BADA-6EFF91CB9ABB}" type="datetime4">
              <a:rPr lang="en-US" smtClean="0"/>
              <a:pPr/>
              <a:t>September 26, 2012</a:t>
            </a:fld>
            <a:endParaRPr lang="en-US" dirty="0"/>
          </a:p>
        </p:txBody>
      </p:sp>
      <p:sp>
        <p:nvSpPr>
          <p:cNvPr id="16" name="Slide Number Placeholder 15"/>
          <p:cNvSpPr>
            <a:spLocks noGrp="1"/>
          </p:cNvSpPr>
          <p:nvPr>
            <p:ph type="sldNum" sz="quarter" idx="11"/>
          </p:nvPr>
        </p:nvSpPr>
        <p:spPr/>
        <p:txBody>
          <a:bodyPr/>
          <a:lstStyle/>
          <a:p>
            <a:fld id="{5744759D-0EFF-4FB2-9CCE-04E00944F0FE}"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53951C0-B478-4858-ABC7-96406A1C0480}" type="datetime4">
              <a:rPr lang="en-US" smtClean="0"/>
              <a:pPr/>
              <a:t>September 26, 2012</a:t>
            </a:fld>
            <a:endParaRPr lang="en-US" dirty="0"/>
          </a:p>
        </p:txBody>
      </p:sp>
      <p:sp>
        <p:nvSpPr>
          <p:cNvPr id="8" name="Slide Number Placeholder 7"/>
          <p:cNvSpPr>
            <a:spLocks noGrp="1"/>
          </p:cNvSpPr>
          <p:nvPr>
            <p:ph type="sldNum" sz="quarter" idx="11"/>
          </p:nvPr>
        </p:nvSpPr>
        <p:spPr/>
        <p:txBody>
          <a:bodyPr/>
          <a:lstStyle/>
          <a:p>
            <a:fld id="{5744759D-0EFF-4FB2-9CCE-04E00944F0FE}"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B867641A-9D94-4BD6-862F-F651067079BC}" type="datetime4">
              <a:rPr lang="en-US" smtClean="0"/>
              <a:pPr/>
              <a:t>September 26, 2012</a:t>
            </a:fld>
            <a:endParaRPr lang="en-US" dirty="0"/>
          </a:p>
        </p:txBody>
      </p:sp>
      <p:sp>
        <p:nvSpPr>
          <p:cNvPr id="19" name="Slide Number Placeholder 18"/>
          <p:cNvSpPr>
            <a:spLocks noGrp="1"/>
          </p:cNvSpPr>
          <p:nvPr>
            <p:ph type="sldNum" sz="quarter" idx="16"/>
          </p:nvPr>
        </p:nvSpPr>
        <p:spPr/>
        <p:txBody>
          <a:bodyPr/>
          <a:lstStyle/>
          <a:p>
            <a:fld id="{5744759D-0EFF-4FB2-9CCE-04E00944F0FE}"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D74F0C02-0EF4-4745-9D82-E8D3F59464E3}" type="datetime4">
              <a:rPr lang="en-US" smtClean="0"/>
              <a:pPr/>
              <a:t>September 26, 2012</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87367800-479D-41B0-B3F2-2DCE95BA1381}" type="datetime4">
              <a:rPr lang="en-US" smtClean="0"/>
              <a:pPr/>
              <a:t>September 26, 2012</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5744759D-0EFF-4FB2-9CCE-04E00944F0FE}"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hf sldNum="0" hdr="0" ftr="0" dt="0"/>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slide" Target="slide8.xml"/><Relationship Id="rId7" Type="http://schemas.openxmlformats.org/officeDocument/2006/relationships/slide" Target="slide9.xml"/><Relationship Id="rId8" Type="http://schemas.openxmlformats.org/officeDocument/2006/relationships/slide" Target="slide5.xml"/><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slide" Target="slide12.xml"/><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jpg"/><Relationship Id="rId3" Type="http://schemas.openxmlformats.org/officeDocument/2006/relationships/slide" Target="slide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slide" Target="slide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565400" y="2397760"/>
            <a:ext cx="4013200" cy="1076325"/>
          </a:xfrm>
        </p:spPr>
        <p:txBody>
          <a:bodyPr/>
          <a:lstStyle/>
          <a:p>
            <a:r>
              <a:rPr lang="en-US" dirty="0" smtClean="0"/>
              <a:t>By mia cothran</a:t>
            </a:r>
            <a:endParaRPr lang="en-US" dirty="0"/>
          </a:p>
        </p:txBody>
      </p:sp>
      <p:sp>
        <p:nvSpPr>
          <p:cNvPr id="3" name="Title 2"/>
          <p:cNvSpPr>
            <a:spLocks noGrp="1"/>
          </p:cNvSpPr>
          <p:nvPr>
            <p:ph type="title"/>
          </p:nvPr>
        </p:nvSpPr>
        <p:spPr/>
        <p:txBody>
          <a:bodyPr/>
          <a:lstStyle/>
          <a:p>
            <a:r>
              <a:rPr lang="en-US" dirty="0" smtClean="0"/>
              <a:t>Animal flower cave</a:t>
            </a:r>
            <a:endParaRPr lang="en-US" dirty="0"/>
          </a:p>
        </p:txBody>
      </p:sp>
      <p:pic>
        <p:nvPicPr>
          <p:cNvPr id="5" name="Picture 4" descr="IMG_306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Subtitle 1"/>
          <p:cNvSpPr txBox="1">
            <a:spLocks/>
          </p:cNvSpPr>
          <p:nvPr/>
        </p:nvSpPr>
        <p:spPr>
          <a:xfrm>
            <a:off x="2339792" y="2997200"/>
            <a:ext cx="4013200" cy="1076325"/>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0" rIns="91440" bIns="45720" rtlCol="0" anchor="t">
            <a:noAutofit/>
          </a:bodyPr>
          <a:lstStyle>
            <a:lvl1pPr marL="0" indent="0" algn="ctr" defTabSz="914400" rtl="0" eaLnBrk="1" latinLnBrk="0" hangingPunct="1">
              <a:lnSpc>
                <a:spcPct val="100000"/>
              </a:lnSpc>
              <a:spcBef>
                <a:spcPts val="600"/>
              </a:spcBef>
              <a:spcAft>
                <a:spcPts val="0"/>
              </a:spcAft>
              <a:buClr>
                <a:schemeClr val="accent1"/>
              </a:buClr>
              <a:buFontTx/>
              <a:buNone/>
              <a:defRPr sz="1600" b="0" i="0" kern="1200" cap="none" spc="0" baseline="0">
                <a:solidFill>
                  <a:schemeClr val="bg1">
                    <a:lumMod val="75000"/>
                    <a:lumOff val="25000"/>
                  </a:schemeClr>
                </a:solidFill>
                <a:latin typeface="+mn-lt"/>
                <a:ea typeface="+mn-ea"/>
                <a:cs typeface="Tahoma" pitchFamily="34" charset="0"/>
              </a:defRPr>
            </a:lvl1pPr>
            <a:lvl2pPr marL="457200" indent="0" algn="ctr" defTabSz="914400" rtl="0" eaLnBrk="1" latinLnBrk="0" hangingPunct="1">
              <a:lnSpc>
                <a:spcPct val="100000"/>
              </a:lnSpc>
              <a:spcBef>
                <a:spcPts val="1200"/>
              </a:spcBef>
              <a:buClr>
                <a:schemeClr val="accent1"/>
              </a:buClr>
              <a:buFontTx/>
              <a:buNone/>
              <a:defRPr sz="1800" kern="1200">
                <a:solidFill>
                  <a:schemeClr val="tx1">
                    <a:tint val="75000"/>
                  </a:schemeClr>
                </a:solidFill>
                <a:latin typeface="+mn-lt"/>
                <a:ea typeface="+mn-ea"/>
                <a:cs typeface="Tahoma" pitchFamily="34" charset="0"/>
              </a:defRPr>
            </a:lvl2pPr>
            <a:lvl3pPr marL="914400" indent="0" algn="ctr" defTabSz="914400" rtl="0" eaLnBrk="1" latinLnBrk="0" hangingPunct="1">
              <a:lnSpc>
                <a:spcPct val="100000"/>
              </a:lnSpc>
              <a:spcBef>
                <a:spcPts val="1200"/>
              </a:spcBef>
              <a:buClr>
                <a:schemeClr val="accent1"/>
              </a:buClr>
              <a:buFontTx/>
              <a:buNone/>
              <a:defRPr sz="1600" kern="1200">
                <a:solidFill>
                  <a:schemeClr val="tx1">
                    <a:tint val="75000"/>
                  </a:schemeClr>
                </a:solidFill>
                <a:latin typeface="+mn-lt"/>
                <a:ea typeface="+mn-ea"/>
                <a:cs typeface="Tahoma" pitchFamily="34" charset="0"/>
              </a:defRPr>
            </a:lvl3pPr>
            <a:lvl4pPr marL="1371600" indent="0" algn="ctr" defTabSz="914400" rtl="0" eaLnBrk="1" latinLnBrk="0" hangingPunct="1">
              <a:lnSpc>
                <a:spcPct val="100000"/>
              </a:lnSpc>
              <a:spcBef>
                <a:spcPts val="1200"/>
              </a:spcBef>
              <a:buClr>
                <a:schemeClr val="accent1"/>
              </a:buClr>
              <a:buFontTx/>
              <a:buNone/>
              <a:defRPr sz="1400" kern="1200">
                <a:solidFill>
                  <a:schemeClr val="tx1">
                    <a:tint val="75000"/>
                  </a:schemeClr>
                </a:solidFill>
                <a:latin typeface="+mn-lt"/>
                <a:ea typeface="+mn-ea"/>
                <a:cs typeface="Tahoma" pitchFamily="34" charset="0"/>
              </a:defRPr>
            </a:lvl4pPr>
            <a:lvl5pPr marL="1828800" indent="0" algn="ctr" defTabSz="914400" rtl="0" eaLnBrk="1" latinLnBrk="0" hangingPunct="1">
              <a:lnSpc>
                <a:spcPct val="100000"/>
              </a:lnSpc>
              <a:spcBef>
                <a:spcPts val="1200"/>
              </a:spcBef>
              <a:buClr>
                <a:schemeClr val="accent1"/>
              </a:buClr>
              <a:buFontTx/>
              <a:buNone/>
              <a:defRPr sz="1400" kern="1200" baseline="0">
                <a:solidFill>
                  <a:schemeClr val="tx1">
                    <a:tint val="75000"/>
                  </a:schemeClr>
                </a:solidFill>
                <a:latin typeface="+mn-lt"/>
                <a:ea typeface="+mn-ea"/>
                <a:cs typeface="Tahoma" pitchFamily="34" charset="0"/>
              </a:defRPr>
            </a:lvl5pPr>
            <a:lvl6pPr marL="2286000" indent="0" algn="ctr" defTabSz="914400" rtl="0" eaLnBrk="1" latinLnBrk="0" hangingPunct="1">
              <a:lnSpc>
                <a:spcPct val="100000"/>
              </a:lnSpc>
              <a:spcBef>
                <a:spcPts val="1200"/>
              </a:spcBef>
              <a:buFont typeface="Arial" pitchFamily="34" charset="0"/>
              <a:buNone/>
              <a:defRPr sz="1400" kern="1200">
                <a:solidFill>
                  <a:schemeClr val="tx1">
                    <a:tint val="75000"/>
                  </a:schemeClr>
                </a:solidFill>
                <a:latin typeface="+mn-lt"/>
                <a:ea typeface="+mn-ea"/>
                <a:cs typeface="+mn-cs"/>
              </a:defRPr>
            </a:lvl6pPr>
            <a:lvl7pPr marL="2743200" indent="0" algn="ctr" defTabSz="914400" rtl="0" eaLnBrk="1" latinLnBrk="0" hangingPunct="1">
              <a:lnSpc>
                <a:spcPct val="100000"/>
              </a:lnSpc>
              <a:spcBef>
                <a:spcPts val="1200"/>
              </a:spcBef>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lnSpc>
                <a:spcPct val="100000"/>
              </a:lnSpc>
              <a:spcBef>
                <a:spcPts val="1200"/>
              </a:spcBef>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lnSpc>
                <a:spcPct val="100000"/>
              </a:lnSpc>
              <a:spcBef>
                <a:spcPts val="1200"/>
              </a:spcBef>
              <a:buFont typeface="Arial" pitchFamily="34" charset="0"/>
              <a:buNone/>
              <a:defRPr sz="1400" kern="1200">
                <a:solidFill>
                  <a:schemeClr val="tx1">
                    <a:tint val="75000"/>
                  </a:schemeClr>
                </a:solidFill>
                <a:latin typeface="+mn-lt"/>
                <a:ea typeface="+mn-ea"/>
                <a:cs typeface="+mn-cs"/>
              </a:defRPr>
            </a:lvl9pPr>
          </a:lstStyle>
          <a:p>
            <a:r>
              <a:rPr lang="en-US" dirty="0" smtClean="0"/>
              <a:t>Our signage journey:</a:t>
            </a:r>
          </a:p>
          <a:p>
            <a:r>
              <a:rPr lang="en-US" dirty="0" smtClean="0"/>
              <a:t>By mia cothran</a:t>
            </a:r>
          </a:p>
          <a:p>
            <a:r>
              <a:rPr lang="en-US" dirty="0" smtClean="0"/>
              <a:t>MYP3</a:t>
            </a:r>
            <a:endParaRPr lang="en-US" dirty="0"/>
          </a:p>
        </p:txBody>
      </p:sp>
    </p:spTree>
    <p:extLst>
      <p:ext uri="{BB962C8B-B14F-4D97-AF65-F5344CB8AC3E}">
        <p14:creationId xmlns:p14="http://schemas.microsoft.com/office/powerpoint/2010/main" val="167911822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09-24 at 3.46.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Tree>
    <p:extLst>
      <p:ext uri="{BB962C8B-B14F-4D97-AF65-F5344CB8AC3E}">
        <p14:creationId xmlns:p14="http://schemas.microsoft.com/office/powerpoint/2010/main" val="282919439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9315" y="408192"/>
            <a:ext cx="2108269" cy="369332"/>
          </a:xfrm>
          <a:prstGeom prst="rect">
            <a:avLst/>
          </a:prstGeom>
          <a:noFill/>
        </p:spPr>
        <p:txBody>
          <a:bodyPr wrap="none" rtlCol="0">
            <a:spAutoFit/>
          </a:bodyPr>
          <a:lstStyle/>
          <a:p>
            <a:r>
              <a:rPr lang="en-US" dirty="0" smtClean="0"/>
              <a:t>Map of general route</a:t>
            </a:r>
            <a:endParaRPr lang="en-US" dirty="0"/>
          </a:p>
        </p:txBody>
      </p:sp>
      <p:pic>
        <p:nvPicPr>
          <p:cNvPr id="3" name="Picture 2" descr="Captur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782" y="777524"/>
            <a:ext cx="6026516" cy="5880092"/>
          </a:xfrm>
          <a:prstGeom prst="rect">
            <a:avLst/>
          </a:prstGeom>
        </p:spPr>
      </p:pic>
      <p:cxnSp>
        <p:nvCxnSpPr>
          <p:cNvPr id="4" name="Straight Connector 3"/>
          <p:cNvCxnSpPr/>
          <p:nvPr/>
        </p:nvCxnSpPr>
        <p:spPr>
          <a:xfrm>
            <a:off x="2022889" y="1024750"/>
            <a:ext cx="2074712" cy="2754804"/>
          </a:xfrm>
          <a:prstGeom prst="line">
            <a:avLst/>
          </a:prstGeom>
          <a:ln>
            <a:headEnd type="triangle" w="lg"/>
            <a:tailEnd type="triangle" w="lg"/>
          </a:ln>
        </p:spPr>
        <p:style>
          <a:lnRef idx="3">
            <a:schemeClr val="dk1"/>
          </a:lnRef>
          <a:fillRef idx="0">
            <a:schemeClr val="dk1"/>
          </a:fillRef>
          <a:effectRef idx="2">
            <a:schemeClr val="dk1"/>
          </a:effectRef>
          <a:fontRef idx="minor">
            <a:schemeClr val="tx1"/>
          </a:fontRef>
        </p:style>
      </p:cxnSp>
      <p:sp>
        <p:nvSpPr>
          <p:cNvPr id="5" name="Action Button: Back or Previous 4">
            <a:hlinkClick r:id="rId3" action="ppaction://hlinksldjump" highlightClick="1"/>
          </p:cNvPr>
          <p:cNvSpPr/>
          <p:nvPr/>
        </p:nvSpPr>
        <p:spPr>
          <a:xfrm>
            <a:off x="7783721" y="4747120"/>
            <a:ext cx="1042416" cy="1042416"/>
          </a:xfrm>
          <a:prstGeom prst="actionButtonBackPreviou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TextBox 8"/>
          <p:cNvSpPr txBox="1"/>
          <p:nvPr/>
        </p:nvSpPr>
        <p:spPr>
          <a:xfrm>
            <a:off x="7832314" y="6001931"/>
            <a:ext cx="1331502" cy="646331"/>
          </a:xfrm>
          <a:prstGeom prst="rect">
            <a:avLst/>
          </a:prstGeom>
          <a:noFill/>
        </p:spPr>
        <p:txBody>
          <a:bodyPr wrap="none" rtlCol="0">
            <a:spAutoFit/>
          </a:bodyPr>
          <a:lstStyle/>
          <a:p>
            <a:r>
              <a:rPr lang="en-US" dirty="0" smtClean="0"/>
              <a:t>Back to </a:t>
            </a:r>
          </a:p>
          <a:p>
            <a:r>
              <a:rPr lang="en-US" dirty="0" smtClean="0"/>
              <a:t>Next slide(2)</a:t>
            </a:r>
            <a:endParaRPr lang="en-US" dirty="0"/>
          </a:p>
        </p:txBody>
      </p:sp>
    </p:spTree>
    <p:extLst>
      <p:ext uri="{BB962C8B-B14F-4D97-AF65-F5344CB8AC3E}">
        <p14:creationId xmlns:p14="http://schemas.microsoft.com/office/powerpoint/2010/main" val="38460805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09-24 at 4.04.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60" y="0"/>
            <a:ext cx="9144000" cy="6858000"/>
          </a:xfrm>
          <a:prstGeom prst="rect">
            <a:avLst/>
          </a:prstGeom>
        </p:spPr>
      </p:pic>
      <p:pic>
        <p:nvPicPr>
          <p:cNvPr id="3" name="Picture 2" descr="Screen shot 2012-09-24 at 4.00.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803" y="565869"/>
            <a:ext cx="3708400" cy="2476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Screen shot 2012-09-24 at 4.01.0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3444" y="565869"/>
            <a:ext cx="3453254" cy="2372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creen shot 2012-09-24 at 3.59.54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7401" y="3268023"/>
            <a:ext cx="5309951" cy="29909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5" name="Action Button: Back or Previous 24">
            <a:hlinkClick r:id="rId6" action="ppaction://hlinksldjump" highlightClick="1"/>
          </p:cNvPr>
          <p:cNvSpPr/>
          <p:nvPr/>
        </p:nvSpPr>
        <p:spPr>
          <a:xfrm>
            <a:off x="7897174" y="3820967"/>
            <a:ext cx="1042416" cy="1042416"/>
          </a:xfrm>
          <a:prstGeom prst="actionButtonBackPreviou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6" name="TextBox 25"/>
          <p:cNvSpPr txBox="1"/>
          <p:nvPr/>
        </p:nvSpPr>
        <p:spPr>
          <a:xfrm>
            <a:off x="7953875" y="3976090"/>
            <a:ext cx="1190125" cy="369332"/>
          </a:xfrm>
          <a:prstGeom prst="rect">
            <a:avLst/>
          </a:prstGeom>
          <a:noFill/>
        </p:spPr>
        <p:txBody>
          <a:bodyPr wrap="square" rtlCol="0">
            <a:spAutoFit/>
          </a:bodyPr>
          <a:lstStyle/>
          <a:p>
            <a:r>
              <a:rPr lang="en-US" dirty="0" smtClean="0"/>
              <a:t>Side 7</a:t>
            </a:r>
            <a:endParaRPr lang="en-US" dirty="0"/>
          </a:p>
        </p:txBody>
      </p:sp>
      <p:sp>
        <p:nvSpPr>
          <p:cNvPr id="34" name="Action Button: Back or Previous 33">
            <a:hlinkClick r:id="rId7" action="ppaction://hlinksldjump" highlightClick="1"/>
          </p:cNvPr>
          <p:cNvSpPr/>
          <p:nvPr/>
        </p:nvSpPr>
        <p:spPr>
          <a:xfrm>
            <a:off x="7897174" y="4954093"/>
            <a:ext cx="1042416" cy="1042416"/>
          </a:xfrm>
          <a:prstGeom prst="actionButtonBackPreviou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5" name="TextBox 34"/>
          <p:cNvSpPr txBox="1"/>
          <p:nvPr/>
        </p:nvSpPr>
        <p:spPr>
          <a:xfrm>
            <a:off x="8131383" y="5306493"/>
            <a:ext cx="808207" cy="369332"/>
          </a:xfrm>
          <a:prstGeom prst="rect">
            <a:avLst/>
          </a:prstGeom>
          <a:noFill/>
        </p:spPr>
        <p:txBody>
          <a:bodyPr wrap="square" rtlCol="0">
            <a:spAutoFit/>
          </a:bodyPr>
          <a:lstStyle/>
          <a:p>
            <a:r>
              <a:rPr lang="en-US" dirty="0" smtClean="0"/>
              <a:t>Slide 9</a:t>
            </a:r>
            <a:endParaRPr lang="en-US" dirty="0"/>
          </a:p>
        </p:txBody>
      </p:sp>
      <p:sp>
        <p:nvSpPr>
          <p:cNvPr id="40" name="Action Button: Back or Previous 39">
            <a:hlinkClick r:id="rId8" action="ppaction://hlinksldjump" highlightClick="1"/>
          </p:cNvPr>
          <p:cNvSpPr/>
          <p:nvPr/>
        </p:nvSpPr>
        <p:spPr>
          <a:xfrm>
            <a:off x="7953875" y="2059193"/>
            <a:ext cx="1042416" cy="1042416"/>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42" name="TextBox 41"/>
          <p:cNvSpPr txBox="1"/>
          <p:nvPr/>
        </p:nvSpPr>
        <p:spPr>
          <a:xfrm>
            <a:off x="7953875" y="2348998"/>
            <a:ext cx="985715" cy="646331"/>
          </a:xfrm>
          <a:prstGeom prst="rect">
            <a:avLst/>
          </a:prstGeom>
          <a:noFill/>
        </p:spPr>
        <p:txBody>
          <a:bodyPr wrap="square" rtlCol="0">
            <a:spAutoFit/>
          </a:bodyPr>
          <a:lstStyle/>
          <a:p>
            <a:r>
              <a:rPr lang="en-US" dirty="0" smtClean="0"/>
              <a:t>Next slide </a:t>
            </a:r>
            <a:endParaRPr lang="en-US" dirty="0"/>
          </a:p>
        </p:txBody>
      </p:sp>
    </p:spTree>
    <p:extLst>
      <p:ext uri="{BB962C8B-B14F-4D97-AF65-F5344CB8AC3E}">
        <p14:creationId xmlns:p14="http://schemas.microsoft.com/office/powerpoint/2010/main" val="94300596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45706" y="544256"/>
            <a:ext cx="5942277" cy="369332"/>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CONCLUSION </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4" name="TextBox 3"/>
          <p:cNvSpPr txBox="1"/>
          <p:nvPr/>
        </p:nvSpPr>
        <p:spPr>
          <a:xfrm>
            <a:off x="105843" y="1097135"/>
            <a:ext cx="8331284" cy="4247317"/>
          </a:xfrm>
          <a:prstGeom prst="rect">
            <a:avLst/>
          </a:prstGeom>
          <a:noFill/>
        </p:spPr>
        <p:txBody>
          <a:bodyPr wrap="square" rtlCol="0">
            <a:spAutoFit/>
          </a:bodyPr>
          <a:lstStyle/>
          <a:p>
            <a:r>
              <a:rPr lang="en-US" dirty="0" smtClean="0"/>
              <a:t>WHEN I evaluate the signage of all the signage posted I think that the majority of the signage  lacked  basic clarity and coherence. Remember signage  plays a crucial role for the consumers t o convey a message that is quickly acknowledged. Signs let your consumers know what you do , how and where. Business signs that need improvements:</a:t>
            </a:r>
          </a:p>
          <a:p>
            <a:pPr marL="342900" indent="-342900">
              <a:buAutoNum type="arabicPeriod"/>
            </a:pPr>
            <a:r>
              <a:rPr lang="en-US" dirty="0" smtClean="0"/>
              <a:t>Animal flower cave</a:t>
            </a:r>
          </a:p>
          <a:p>
            <a:pPr marL="342900" indent="-342900">
              <a:buAutoNum type="arabicPeriod"/>
            </a:pPr>
            <a:r>
              <a:rPr lang="en-US" dirty="0" smtClean="0"/>
              <a:t>Highway 1&amp;2</a:t>
            </a:r>
          </a:p>
          <a:p>
            <a:pPr marL="342900" indent="-342900">
              <a:buAutoNum type="arabicPeriod"/>
            </a:pPr>
            <a:r>
              <a:rPr lang="en-US" dirty="0" smtClean="0"/>
              <a:t>St Andrew’s church</a:t>
            </a:r>
          </a:p>
          <a:p>
            <a:pPr marL="342900" indent="-342900">
              <a:buAutoNum type="arabicPeriod"/>
            </a:pPr>
            <a:endParaRPr lang="en-US" dirty="0"/>
          </a:p>
          <a:p>
            <a:pPr marL="342900" indent="-342900">
              <a:buAutoNum type="arabicPeriod"/>
            </a:pPr>
            <a:endParaRPr lang="en-US" dirty="0" smtClean="0"/>
          </a:p>
          <a:p>
            <a:r>
              <a:rPr lang="en-US" dirty="0" smtClean="0"/>
              <a:t>Improvements :</a:t>
            </a:r>
          </a:p>
          <a:p>
            <a:r>
              <a:rPr lang="en-US" dirty="0" smtClean="0"/>
              <a:t>I think that each of the business’ should reconsider where it is they post the signs and how. Considering that all the signs are geographically accurate and possess meaning to your business. It is important that small business’ develop recognition and consumers are able to identify there whereabouts . In an article about Barbadian inaccurate signage highway 1 &amp; 2 were mentioned about the ‘bad place’’ they were located</a:t>
            </a:r>
            <a:endParaRPr lang="en-US" dirty="0"/>
          </a:p>
        </p:txBody>
      </p:sp>
      <p:pic>
        <p:nvPicPr>
          <p:cNvPr id="5" name="Picture 4" descr="images-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707" y="5593739"/>
            <a:ext cx="3048000" cy="1138180"/>
          </a:xfrm>
          <a:prstGeom prst="rect">
            <a:avLst/>
          </a:prstGeom>
          <a:ln w="228600" cap="sq" cmpd="thickThin">
            <a:solidFill>
              <a:srgbClr val="000000"/>
            </a:solidFill>
            <a:prstDash val="solid"/>
            <a:miter lim="800000"/>
          </a:ln>
          <a:effectLst>
            <a:innerShdw blurRad="76200">
              <a:srgbClr val="000000"/>
            </a:innerShdw>
          </a:effectLst>
        </p:spPr>
      </p:pic>
      <p:pic>
        <p:nvPicPr>
          <p:cNvPr id="6" name="Picture 5"/>
          <p:cNvPicPr>
            <a:picLocks noChangeAspect="1"/>
          </p:cNvPicPr>
          <p:nvPr/>
        </p:nvPicPr>
        <p:blipFill>
          <a:blip r:embed="rId3"/>
          <a:stretch>
            <a:fillRect/>
          </a:stretch>
        </p:blipFill>
        <p:spPr>
          <a:xfrm>
            <a:off x="5435891" y="5424586"/>
            <a:ext cx="3492500" cy="130733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68516228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1654" y="997802"/>
            <a:ext cx="3139389" cy="369332"/>
          </a:xfrm>
          <a:prstGeom prst="rect">
            <a:avLst/>
          </a:prstGeom>
          <a:noFill/>
        </p:spPr>
        <p:txBody>
          <a:bodyPr wrap="none" rtlCol="0">
            <a:spAutoFit/>
          </a:bodyPr>
          <a:lstStyle/>
          <a:p>
            <a:r>
              <a:rPr lang="en-US" dirty="0" smtClean="0"/>
              <a:t>DETAILED BARBADOS MAP</a:t>
            </a:r>
            <a:endParaRPr lang="en-US" dirty="0"/>
          </a:p>
        </p:txBody>
      </p:sp>
      <p:pic>
        <p:nvPicPr>
          <p:cNvPr id="3" name="Picture 2" descr="Screen shot 2012-09-25 at 4.02.5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199" y="482600"/>
            <a:ext cx="8575684" cy="589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urved Up Ribbon 3"/>
          <p:cNvSpPr/>
          <p:nvPr/>
        </p:nvSpPr>
        <p:spPr>
          <a:xfrm>
            <a:off x="771135" y="5635805"/>
            <a:ext cx="2343646" cy="1076681"/>
          </a:xfrm>
          <a:prstGeom prst="ellipseRibbon2">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5" name="TextBox 4"/>
          <p:cNvSpPr txBox="1"/>
          <p:nvPr/>
        </p:nvSpPr>
        <p:spPr>
          <a:xfrm>
            <a:off x="1270105" y="5775158"/>
            <a:ext cx="1451549" cy="646331"/>
          </a:xfrm>
          <a:prstGeom prst="rect">
            <a:avLst/>
          </a:prstGeom>
          <a:noFill/>
        </p:spPr>
        <p:txBody>
          <a:bodyPr wrap="square" rtlCol="0">
            <a:spAutoFit/>
          </a:bodyPr>
          <a:lstStyle/>
          <a:p>
            <a:r>
              <a:rPr lang="en-US" dirty="0" smtClean="0"/>
              <a:t>DETAILED MAP</a:t>
            </a:r>
            <a:endParaRPr lang="en-US" dirty="0"/>
          </a:p>
        </p:txBody>
      </p:sp>
      <p:sp>
        <p:nvSpPr>
          <p:cNvPr id="7" name="Teardrop 6"/>
          <p:cNvSpPr/>
          <p:nvPr/>
        </p:nvSpPr>
        <p:spPr>
          <a:xfrm>
            <a:off x="2960346" y="482600"/>
            <a:ext cx="350999" cy="169589"/>
          </a:xfrm>
          <a:prstGeom prst="teardrop">
            <a:avLst/>
          </a:prstGeom>
          <a:ln/>
        </p:spPr>
        <p:style>
          <a:lnRef idx="3">
            <a:schemeClr val="lt1"/>
          </a:lnRef>
          <a:fillRef idx="1">
            <a:schemeClr val="accent2"/>
          </a:fillRef>
          <a:effectRef idx="1">
            <a:schemeClr val="accent2"/>
          </a:effectRef>
          <a:fontRef idx="minor">
            <a:schemeClr val="lt1"/>
          </a:fontRef>
        </p:style>
        <p:txBody>
          <a:bodyPr/>
          <a:lstStyle/>
          <a:p>
            <a:endParaRPr lang="en-US" dirty="0"/>
          </a:p>
        </p:txBody>
      </p:sp>
      <p:sp>
        <p:nvSpPr>
          <p:cNvPr id="13" name="Teardrop 12"/>
          <p:cNvSpPr/>
          <p:nvPr/>
        </p:nvSpPr>
        <p:spPr>
          <a:xfrm>
            <a:off x="4470740" y="2666965"/>
            <a:ext cx="350999" cy="169589"/>
          </a:xfrm>
          <a:prstGeom prst="teardrop">
            <a:avLst/>
          </a:prstGeom>
          <a:ln/>
        </p:spPr>
        <p:style>
          <a:lnRef idx="3">
            <a:schemeClr val="lt1"/>
          </a:lnRef>
          <a:fillRef idx="1">
            <a:schemeClr val="accent2"/>
          </a:fillRef>
          <a:effectRef idx="1">
            <a:schemeClr val="accent2"/>
          </a:effectRef>
          <a:fontRef idx="minor">
            <a:schemeClr val="lt1"/>
          </a:fontRef>
        </p:style>
        <p:txBody>
          <a:bodyPr/>
          <a:lstStyle/>
          <a:p>
            <a:endParaRPr lang="en-US" dirty="0"/>
          </a:p>
        </p:txBody>
      </p:sp>
      <p:sp>
        <p:nvSpPr>
          <p:cNvPr id="14" name="Teardrop 13"/>
          <p:cNvSpPr/>
          <p:nvPr/>
        </p:nvSpPr>
        <p:spPr>
          <a:xfrm>
            <a:off x="4646240" y="2845913"/>
            <a:ext cx="350999" cy="169589"/>
          </a:xfrm>
          <a:prstGeom prst="teardrop">
            <a:avLst/>
          </a:prstGeom>
          <a:ln/>
        </p:spPr>
        <p:style>
          <a:lnRef idx="3">
            <a:schemeClr val="lt1"/>
          </a:lnRef>
          <a:fillRef idx="1">
            <a:schemeClr val="accent2"/>
          </a:fillRef>
          <a:effectRef idx="1">
            <a:schemeClr val="accent2"/>
          </a:effectRef>
          <a:fontRef idx="minor">
            <a:schemeClr val="lt1"/>
          </a:fontRef>
        </p:style>
        <p:txBody>
          <a:bodyPr/>
          <a:lstStyle/>
          <a:p>
            <a:endParaRPr lang="en-US" dirty="0"/>
          </a:p>
        </p:txBody>
      </p:sp>
      <p:sp>
        <p:nvSpPr>
          <p:cNvPr id="15" name="Teardrop 14"/>
          <p:cNvSpPr/>
          <p:nvPr/>
        </p:nvSpPr>
        <p:spPr>
          <a:xfrm>
            <a:off x="3722346" y="1909801"/>
            <a:ext cx="350999" cy="169589"/>
          </a:xfrm>
          <a:prstGeom prst="teardrop">
            <a:avLst/>
          </a:prstGeom>
          <a:ln/>
        </p:spPr>
        <p:style>
          <a:lnRef idx="3">
            <a:schemeClr val="lt1"/>
          </a:lnRef>
          <a:fillRef idx="1">
            <a:schemeClr val="accent2"/>
          </a:fillRef>
          <a:effectRef idx="1">
            <a:schemeClr val="accent2"/>
          </a:effectRef>
          <a:fontRef idx="minor">
            <a:schemeClr val="lt1"/>
          </a:fontRef>
        </p:style>
        <p:txBody>
          <a:bodyPr/>
          <a:lstStyle/>
          <a:p>
            <a:endParaRPr lang="en-US" dirty="0"/>
          </a:p>
        </p:txBody>
      </p:sp>
      <p:sp>
        <p:nvSpPr>
          <p:cNvPr id="16" name="Teardrop 15"/>
          <p:cNvSpPr/>
          <p:nvPr/>
        </p:nvSpPr>
        <p:spPr>
          <a:xfrm>
            <a:off x="5008768" y="3211186"/>
            <a:ext cx="350999" cy="169589"/>
          </a:xfrm>
          <a:prstGeom prst="teardrop">
            <a:avLst/>
          </a:prstGeom>
          <a:ln/>
        </p:spPr>
        <p:style>
          <a:lnRef idx="3">
            <a:schemeClr val="lt1"/>
          </a:lnRef>
          <a:fillRef idx="1">
            <a:schemeClr val="accent2"/>
          </a:fillRef>
          <a:effectRef idx="1">
            <a:schemeClr val="accent2"/>
          </a:effectRef>
          <a:fontRef idx="minor">
            <a:schemeClr val="lt1"/>
          </a:fontRef>
        </p:style>
        <p:txBody>
          <a:bodyPr/>
          <a:lstStyle/>
          <a:p>
            <a:endParaRPr lang="en-US" dirty="0"/>
          </a:p>
        </p:txBody>
      </p:sp>
    </p:spTree>
    <p:extLst>
      <p:ext uri="{BB962C8B-B14F-4D97-AF65-F5344CB8AC3E}">
        <p14:creationId xmlns:p14="http://schemas.microsoft.com/office/powerpoint/2010/main" val="55342722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1645" y="1858513"/>
            <a:ext cx="6845114"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PART 1_OUTLINE</a:t>
            </a:r>
          </a:p>
          <a:p>
            <a:endParaRPr lang="en-US" dirty="0" smtClean="0"/>
          </a:p>
          <a:p>
            <a:r>
              <a:rPr lang="en-US" dirty="0" smtClean="0"/>
              <a:t>1 ) CODRINGTON SCHOOL</a:t>
            </a:r>
          </a:p>
          <a:p>
            <a:pPr marL="342900" indent="-342900">
              <a:buAutoNum type="arabicParenR" startAt="2"/>
            </a:pPr>
            <a:r>
              <a:rPr lang="en-US" dirty="0" smtClean="0"/>
              <a:t>SAINT JOHN CHURCH</a:t>
            </a:r>
          </a:p>
          <a:p>
            <a:pPr marL="342900" indent="-342900">
              <a:buAutoNum type="arabicParenR" startAt="2"/>
            </a:pPr>
            <a:r>
              <a:rPr lang="en-US" dirty="0" smtClean="0"/>
              <a:t>HIGHWAY 1 </a:t>
            </a:r>
          </a:p>
          <a:p>
            <a:pPr marL="342900" indent="-342900">
              <a:buAutoNum type="arabicParenR" startAt="2"/>
            </a:pPr>
            <a:r>
              <a:rPr lang="en-US" dirty="0" smtClean="0"/>
              <a:t>HIGHY WAY 2 </a:t>
            </a:r>
          </a:p>
          <a:p>
            <a:pPr marL="342900" indent="-342900">
              <a:buAutoNum type="arabicParenR" startAt="2"/>
            </a:pPr>
            <a:r>
              <a:rPr lang="en-US" dirty="0"/>
              <a:t> </a:t>
            </a:r>
            <a:r>
              <a:rPr lang="en-US" dirty="0" smtClean="0"/>
              <a:t>BATHSHEBA</a:t>
            </a:r>
          </a:p>
          <a:p>
            <a:pPr marL="342900" indent="-342900">
              <a:buAutoNum type="arabicParenR" startAt="2"/>
            </a:pPr>
            <a:r>
              <a:rPr lang="en-US" dirty="0" smtClean="0"/>
              <a:t>ANIMAL FLOWER CAVE</a:t>
            </a:r>
          </a:p>
          <a:p>
            <a:endParaRPr lang="en-US" dirty="0" smtClean="0"/>
          </a:p>
          <a:p>
            <a:endParaRPr lang="en-US" dirty="0"/>
          </a:p>
        </p:txBody>
      </p:sp>
      <p:sp>
        <p:nvSpPr>
          <p:cNvPr id="3" name="TextBox 2"/>
          <p:cNvSpPr txBox="1"/>
          <p:nvPr/>
        </p:nvSpPr>
        <p:spPr>
          <a:xfrm>
            <a:off x="1019249" y="518058"/>
            <a:ext cx="4301553" cy="369332"/>
          </a:xfrm>
          <a:prstGeom prst="rect">
            <a:avLst/>
          </a:prstGeom>
          <a:noFill/>
        </p:spPr>
        <p:txBody>
          <a:bodyPr wrap="none" rtlCol="0">
            <a:spAutoFit/>
          </a:bodyPr>
          <a:lstStyle/>
          <a:p>
            <a:r>
              <a:rPr lang="en-US"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MAP OUTLINE AND DESTINATIONS</a:t>
            </a:r>
            <a:endParaRPr lang="en-US"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0" name="TextBox 9"/>
          <p:cNvSpPr txBox="1"/>
          <p:nvPr/>
        </p:nvSpPr>
        <p:spPr>
          <a:xfrm>
            <a:off x="2676293" y="5639094"/>
            <a:ext cx="2975466" cy="369332"/>
          </a:xfrm>
          <a:prstGeom prst="rect">
            <a:avLst/>
          </a:prstGeom>
          <a:noFill/>
        </p:spPr>
        <p:txBody>
          <a:bodyPr wrap="square" rtlCol="0">
            <a:spAutoFit/>
          </a:bodyPr>
          <a:lstStyle/>
          <a:p>
            <a:r>
              <a:rPr lang="en-US" dirty="0" smtClean="0"/>
              <a:t>Map of route</a:t>
            </a:r>
            <a:endParaRPr lang="en-US" dirty="0"/>
          </a:p>
        </p:txBody>
      </p:sp>
      <p:sp>
        <p:nvSpPr>
          <p:cNvPr id="5" name="Action Button: Forward or Next 4">
            <a:hlinkClick r:id="rId2" action="ppaction://hlinksldjump" highlightClick="1"/>
          </p:cNvPr>
          <p:cNvSpPr/>
          <p:nvPr/>
        </p:nvSpPr>
        <p:spPr>
          <a:xfrm>
            <a:off x="1437313" y="5639094"/>
            <a:ext cx="1042416" cy="1042416"/>
          </a:xfrm>
          <a:prstGeom prst="actionButtonForwardNex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1465184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367088"/>
            <a:ext cx="4086225" cy="706437"/>
          </a:xfrm>
        </p:spPr>
        <p:txBody>
          <a:bodyPr/>
          <a:lstStyle/>
          <a:p>
            <a:r>
              <a:rPr lang="en-US" dirty="0" smtClean="0"/>
              <a:t>Saint johns church</a:t>
            </a:r>
            <a:endParaRPr lang="en-US" dirty="0"/>
          </a:p>
        </p:txBody>
      </p:sp>
      <p:sp>
        <p:nvSpPr>
          <p:cNvPr id="3" name="Subtitle 2"/>
          <p:cNvSpPr>
            <a:spLocks noGrp="1"/>
          </p:cNvSpPr>
          <p:nvPr>
            <p:ph type="subTitle" idx="4294967295"/>
          </p:nvPr>
        </p:nvSpPr>
        <p:spPr>
          <a:xfrm>
            <a:off x="0" y="4084638"/>
            <a:ext cx="4108450" cy="396875"/>
          </a:xfrm>
        </p:spPr>
        <p:txBody>
          <a:bodyPr/>
          <a:lstStyle/>
          <a:p>
            <a:r>
              <a:rPr lang="en-US" dirty="0" smtClean="0"/>
              <a:t>Part 1 </a:t>
            </a:r>
            <a:endParaRPr lang="en-US" dirty="0"/>
          </a:p>
        </p:txBody>
      </p:sp>
      <p:pic>
        <p:nvPicPr>
          <p:cNvPr id="4" name="Picture 3" descr="Screen shot 2012-09-19 at 6.47.1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514" y="295636"/>
            <a:ext cx="3523029" cy="2493914"/>
          </a:xfrm>
          <a:prstGeom prst="round2DiagRect">
            <a:avLst>
              <a:gd name="adj1" fmla="val 16667"/>
              <a:gd name="adj2" fmla="val 34826"/>
            </a:avLst>
          </a:prstGeom>
          <a:ln w="88900" cap="sq">
            <a:solidFill>
              <a:srgbClr val="FFFFFF"/>
            </a:solidFill>
            <a:miter lim="800000"/>
          </a:ln>
          <a:effectLst>
            <a:outerShdw blurRad="254000" algn="tl" rotWithShape="0">
              <a:srgbClr val="000000">
                <a:alpha val="43000"/>
              </a:srgbClr>
            </a:outerShdw>
          </a:effectLst>
        </p:spPr>
      </p:pic>
      <p:sp>
        <p:nvSpPr>
          <p:cNvPr id="9" name="TextBox 8"/>
          <p:cNvSpPr txBox="1"/>
          <p:nvPr/>
        </p:nvSpPr>
        <p:spPr>
          <a:xfrm>
            <a:off x="393128" y="4792474"/>
            <a:ext cx="7289175" cy="923330"/>
          </a:xfrm>
          <a:prstGeom prst="rect">
            <a:avLst/>
          </a:prstGeom>
          <a:noFill/>
        </p:spPr>
        <p:txBody>
          <a:bodyPr wrap="none" rtlCol="0">
            <a:spAutoFit/>
          </a:bodyPr>
          <a:lstStyle/>
          <a:p>
            <a:r>
              <a:rPr lang="en-US" dirty="0" smtClean="0"/>
              <a:t>Signage comments:</a:t>
            </a:r>
          </a:p>
          <a:p>
            <a:r>
              <a:rPr lang="en-US" dirty="0" smtClean="0"/>
              <a:t>I thought that the signage posted for the saint johns church was quite good and</a:t>
            </a:r>
          </a:p>
          <a:p>
            <a:r>
              <a:rPr lang="en-US" dirty="0" smtClean="0"/>
              <a:t>Clear. Clarity in signage plays a significant factor.</a:t>
            </a:r>
            <a:endParaRPr lang="en-US" dirty="0"/>
          </a:p>
        </p:txBody>
      </p:sp>
      <p:pic>
        <p:nvPicPr>
          <p:cNvPr id="5" name="Picture 4" descr="IMG_30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2558" y="295636"/>
            <a:ext cx="2841752" cy="37890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Action Button: End 5">
            <a:hlinkClick r:id="rId4" action="ppaction://hlinksldjump" highlightClick="1"/>
          </p:cNvPr>
          <p:cNvSpPr/>
          <p:nvPr/>
        </p:nvSpPr>
        <p:spPr>
          <a:xfrm>
            <a:off x="5649065" y="5510960"/>
            <a:ext cx="1042416" cy="1042416"/>
          </a:xfrm>
          <a:prstGeom prst="actionButtonE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8" name="TextBox 7"/>
          <p:cNvSpPr txBox="1"/>
          <p:nvPr/>
        </p:nvSpPr>
        <p:spPr>
          <a:xfrm>
            <a:off x="6955337" y="6092640"/>
            <a:ext cx="1954381" cy="369332"/>
          </a:xfrm>
          <a:prstGeom prst="rect">
            <a:avLst/>
          </a:prstGeom>
          <a:noFill/>
        </p:spPr>
        <p:txBody>
          <a:bodyPr wrap="none" rtlCol="0">
            <a:spAutoFit/>
          </a:bodyPr>
          <a:lstStyle/>
          <a:p>
            <a:r>
              <a:rPr lang="en-US" dirty="0" smtClean="0"/>
              <a:t>Google earth image</a:t>
            </a:r>
            <a:endParaRPr lang="en-US" dirty="0"/>
          </a:p>
        </p:txBody>
      </p:sp>
    </p:spTree>
    <p:extLst>
      <p:ext uri="{BB962C8B-B14F-4D97-AF65-F5344CB8AC3E}">
        <p14:creationId xmlns:p14="http://schemas.microsoft.com/office/powerpoint/2010/main" val="20149017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312351"/>
            <a:ext cx="4114800" cy="701040"/>
          </a:xfrm>
        </p:spPr>
        <p:txBody>
          <a:bodyPr/>
          <a:lstStyle/>
          <a:p>
            <a:r>
              <a:rPr lang="en-US" dirty="0" smtClean="0"/>
              <a:t>PART 2</a:t>
            </a:r>
            <a:br>
              <a:rPr lang="en-US" dirty="0" smtClean="0"/>
            </a:br>
            <a:r>
              <a:rPr lang="en-US" dirty="0" smtClean="0"/>
              <a:t>HIGHWAY 1</a:t>
            </a:r>
            <a:endParaRPr lang="en-US" dirty="0"/>
          </a:p>
        </p:txBody>
      </p:sp>
      <p:pic>
        <p:nvPicPr>
          <p:cNvPr id="3" name="Picture 2"/>
          <p:cNvPicPr>
            <a:picLocks noChangeAspect="1"/>
          </p:cNvPicPr>
          <p:nvPr/>
        </p:nvPicPr>
        <p:blipFill>
          <a:blip r:embed="rId2"/>
          <a:stretch>
            <a:fillRect/>
          </a:stretch>
        </p:blipFill>
        <p:spPr>
          <a:xfrm>
            <a:off x="1958113" y="1374036"/>
            <a:ext cx="5227497" cy="351756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TextBox 3"/>
          <p:cNvSpPr txBox="1"/>
          <p:nvPr/>
        </p:nvSpPr>
        <p:spPr>
          <a:xfrm>
            <a:off x="846735" y="5049483"/>
            <a:ext cx="7938158" cy="923330"/>
          </a:xfrm>
          <a:prstGeom prst="rect">
            <a:avLst/>
          </a:prstGeom>
          <a:noFill/>
        </p:spPr>
        <p:txBody>
          <a:bodyPr wrap="square" rtlCol="0">
            <a:spAutoFit/>
          </a:bodyPr>
          <a:lstStyle/>
          <a:p>
            <a:r>
              <a:rPr lang="en-US" dirty="0" smtClean="0"/>
              <a:t>I thought that the Highway 2 signage lacked In basic communication. Signage needs to be Effective and clear. According to a </a:t>
            </a:r>
            <a:r>
              <a:rPr lang="en-US" dirty="0"/>
              <a:t>B</a:t>
            </a:r>
            <a:r>
              <a:rPr lang="en-US" dirty="0" smtClean="0"/>
              <a:t>arbadian article  ‘ The signage for junctions and highways lack in basic clarity and accuracy’</a:t>
            </a:r>
            <a:endParaRPr lang="en-US" dirty="0"/>
          </a:p>
        </p:txBody>
      </p:sp>
    </p:spTree>
    <p:extLst>
      <p:ext uri="{BB962C8B-B14F-4D97-AF65-F5344CB8AC3E}">
        <p14:creationId xmlns:p14="http://schemas.microsoft.com/office/powerpoint/2010/main" val="25394716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81790" y="619847"/>
            <a:ext cx="653196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PART 3 </a:t>
            </a:r>
          </a:p>
          <a:p>
            <a:r>
              <a:rPr lang="en-US" dirty="0" smtClean="0"/>
              <a:t>HIGHWAY 2</a:t>
            </a:r>
            <a:endParaRPr lang="en-US" dirty="0"/>
          </a:p>
        </p:txBody>
      </p:sp>
      <p:pic>
        <p:nvPicPr>
          <p:cNvPr id="4" name="Picture 3"/>
          <p:cNvPicPr>
            <a:picLocks noChangeAspect="1"/>
          </p:cNvPicPr>
          <p:nvPr/>
        </p:nvPicPr>
        <p:blipFill>
          <a:blip r:embed="rId2"/>
          <a:stretch>
            <a:fillRect/>
          </a:stretch>
        </p:blipFill>
        <p:spPr>
          <a:xfrm>
            <a:off x="2147083" y="1479969"/>
            <a:ext cx="4975302" cy="3470577"/>
          </a:xfrm>
          <a:prstGeom prst="rect">
            <a:avLst/>
          </a:prstGeom>
          <a:ln w="88900" cap="sq" cmpd="thickThin">
            <a:solidFill>
              <a:srgbClr val="000000"/>
            </a:solidFill>
            <a:prstDash val="solid"/>
            <a:miter lim="800000"/>
          </a:ln>
          <a:effectLst>
            <a:innerShdw blurRad="76200">
              <a:srgbClr val="000000"/>
            </a:innerShdw>
          </a:effectLst>
        </p:spPr>
      </p:pic>
      <p:sp>
        <p:nvSpPr>
          <p:cNvPr id="2" name="TextBox 1"/>
          <p:cNvSpPr txBox="1"/>
          <p:nvPr/>
        </p:nvSpPr>
        <p:spPr>
          <a:xfrm>
            <a:off x="1481790" y="5197418"/>
            <a:ext cx="7125250" cy="1477328"/>
          </a:xfrm>
          <a:prstGeom prst="rect">
            <a:avLst/>
          </a:prstGeom>
          <a:noFill/>
        </p:spPr>
        <p:txBody>
          <a:bodyPr wrap="square" rtlCol="0">
            <a:spAutoFit/>
          </a:bodyPr>
          <a:lstStyle/>
          <a:p>
            <a:r>
              <a:rPr lang="en-US" dirty="0" smtClean="0"/>
              <a:t>I thought that the signage in general lacked in basic communication</a:t>
            </a:r>
          </a:p>
          <a:p>
            <a:r>
              <a:rPr lang="en-US" dirty="0"/>
              <a:t>Without traffic </a:t>
            </a:r>
            <a:r>
              <a:rPr lang="en-US" dirty="0" smtClean="0"/>
              <a:t>signs OR industry signs  </a:t>
            </a:r>
            <a:r>
              <a:rPr lang="en-US" dirty="0"/>
              <a:t>driving would be a chaotic mess as well as a hazard; thus, road signs are considered the fundamental part of the automotive industry</a:t>
            </a:r>
            <a:r>
              <a:rPr lang="en-US" dirty="0" smtClean="0"/>
              <a:t>. And play a big part for  the destination of your business.</a:t>
            </a:r>
          </a:p>
          <a:p>
            <a:endParaRPr lang="en-US" dirty="0" smtClean="0"/>
          </a:p>
        </p:txBody>
      </p:sp>
    </p:spTree>
    <p:extLst>
      <p:ext uri="{BB962C8B-B14F-4D97-AF65-F5344CB8AC3E}">
        <p14:creationId xmlns:p14="http://schemas.microsoft.com/office/powerpoint/2010/main" val="4077083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4" name="Picture 3" descr="IMG_307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20" y="-57814"/>
            <a:ext cx="9144000" cy="6858000"/>
          </a:xfrm>
          <a:prstGeom prst="rect">
            <a:avLst/>
          </a:prstGeom>
        </p:spPr>
      </p:pic>
      <p:sp>
        <p:nvSpPr>
          <p:cNvPr id="5" name="Curved Right Arrow 4"/>
          <p:cNvSpPr/>
          <p:nvPr/>
        </p:nvSpPr>
        <p:spPr>
          <a:xfrm>
            <a:off x="5391482" y="2083025"/>
            <a:ext cx="822960" cy="822960"/>
          </a:xfrm>
          <a:prstGeom prst="curvedRigh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6" name="Curved Left Arrow 5"/>
          <p:cNvSpPr/>
          <p:nvPr/>
        </p:nvSpPr>
        <p:spPr>
          <a:xfrm>
            <a:off x="7284752" y="1962080"/>
            <a:ext cx="822960" cy="822960"/>
          </a:xfrm>
          <a:prstGeom prst="curved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7" name="TextBox 6"/>
          <p:cNvSpPr txBox="1"/>
          <p:nvPr/>
        </p:nvSpPr>
        <p:spPr>
          <a:xfrm>
            <a:off x="665293" y="5109957"/>
            <a:ext cx="7136781" cy="923330"/>
          </a:xfrm>
          <a:prstGeom prst="rect">
            <a:avLst/>
          </a:prstGeom>
          <a:noFill/>
        </p:spPr>
        <p:txBody>
          <a:bodyPr wrap="square" rtlCol="0">
            <a:spAutoFit/>
          </a:bodyPr>
          <a:lstStyle/>
          <a:p>
            <a:r>
              <a:rPr lang="en-US" dirty="0" smtClean="0">
                <a:solidFill>
                  <a:schemeClr val="bg1"/>
                </a:solidFill>
              </a:rPr>
              <a:t>Comments on signage:</a:t>
            </a:r>
          </a:p>
          <a:p>
            <a:r>
              <a:rPr lang="en-US" dirty="0" smtClean="0">
                <a:solidFill>
                  <a:schemeClr val="bg1"/>
                </a:solidFill>
              </a:rPr>
              <a:t>Personally I felt that the signage for </a:t>
            </a:r>
            <a:r>
              <a:rPr lang="en-US" dirty="0">
                <a:solidFill>
                  <a:schemeClr val="bg1"/>
                </a:solidFill>
              </a:rPr>
              <a:t>B</a:t>
            </a:r>
            <a:r>
              <a:rPr lang="en-US" dirty="0" smtClean="0">
                <a:solidFill>
                  <a:schemeClr val="bg1"/>
                </a:solidFill>
              </a:rPr>
              <a:t>athsheba lacked in basic clarity.</a:t>
            </a:r>
          </a:p>
          <a:p>
            <a:r>
              <a:rPr lang="en-US" dirty="0" smtClean="0">
                <a:solidFill>
                  <a:schemeClr val="bg1"/>
                </a:solidFill>
              </a:rPr>
              <a:t>As you can see reading the signage is hard to interpret.</a:t>
            </a:r>
            <a:endParaRPr lang="en-US" dirty="0">
              <a:solidFill>
                <a:schemeClr val="bg1"/>
              </a:solidFill>
            </a:endParaRPr>
          </a:p>
        </p:txBody>
      </p:sp>
      <p:sp>
        <p:nvSpPr>
          <p:cNvPr id="8" name="TextBox 7"/>
          <p:cNvSpPr txBox="1"/>
          <p:nvPr/>
        </p:nvSpPr>
        <p:spPr>
          <a:xfrm>
            <a:off x="870429" y="317483"/>
            <a:ext cx="3250864" cy="646331"/>
          </a:xfrm>
          <a:prstGeom prst="rect">
            <a:avLst/>
          </a:prstGeom>
          <a:noFill/>
        </p:spPr>
        <p:txBody>
          <a:bodyPr wrap="square" rtlCol="0">
            <a:spAutoFit/>
          </a:bodyPr>
          <a:lstStyle/>
          <a:p>
            <a:r>
              <a:rPr lang="en-US"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BATHSHEBA</a:t>
            </a:r>
            <a:endParaRPr lang="en-US"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2" name="Action Button: Beginning 11">
            <a:hlinkClick r:id="rId3" action="ppaction://hlinksldjump" highlightClick="1"/>
          </p:cNvPr>
          <p:cNvSpPr/>
          <p:nvPr/>
        </p:nvSpPr>
        <p:spPr>
          <a:xfrm>
            <a:off x="7704234" y="5512079"/>
            <a:ext cx="1042416" cy="1042416"/>
          </a:xfrm>
          <a:prstGeom prst="actionButtonBeginn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710549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2-09-25 at 4.12.0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Action Button: Forward or Next 10">
            <a:hlinkClick r:id="rId3" action="ppaction://hlinksldjump" highlightClick="1"/>
          </p:cNvPr>
          <p:cNvSpPr/>
          <p:nvPr/>
        </p:nvSpPr>
        <p:spPr>
          <a:xfrm>
            <a:off x="7919464" y="181971"/>
            <a:ext cx="1042416" cy="1042416"/>
          </a:xfrm>
          <a:prstGeom prst="actionButtonForwardNext">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12" name="TextBox 11"/>
          <p:cNvSpPr txBox="1"/>
          <p:nvPr/>
        </p:nvSpPr>
        <p:spPr>
          <a:xfrm>
            <a:off x="1175825" y="344958"/>
            <a:ext cx="5361763" cy="769441"/>
          </a:xfrm>
          <a:prstGeom prst="rect">
            <a:avLst/>
          </a:prstGeom>
          <a:noFill/>
        </p:spPr>
        <p:txBody>
          <a:bodyPr wrap="square" rtlCol="0">
            <a:spAutoFit/>
          </a:bodyPr>
          <a:lstStyle/>
          <a:p>
            <a:r>
              <a:rPr lang="en-US"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Animal flower cave</a:t>
            </a:r>
            <a:endParaRPr lang="en-US" sz="4400" dirty="0"/>
          </a:p>
        </p:txBody>
      </p:sp>
      <p:sp>
        <p:nvSpPr>
          <p:cNvPr id="14" name="TextBox 13"/>
          <p:cNvSpPr txBox="1"/>
          <p:nvPr/>
        </p:nvSpPr>
        <p:spPr>
          <a:xfrm>
            <a:off x="689817" y="1412547"/>
            <a:ext cx="8058322" cy="1754327"/>
          </a:xfrm>
          <a:prstGeom prst="rect">
            <a:avLst/>
          </a:prstGeom>
          <a:noFill/>
        </p:spPr>
        <p:txBody>
          <a:bodyPr wrap="square" rtlCol="0">
            <a:spAutoFit/>
          </a:bodyPr>
          <a:lstStyle/>
          <a:p>
            <a:r>
              <a:rPr lang="en-US" dirty="0" smtClean="0"/>
              <a:t>The signage at animal flower cave not only lacked in basic detail for the ease of consumers but many of the signs inserted at the animal flower cave were geographically incorrect. With out signage people would be un-able to identify your business  &amp; what it is  that you do and where. Without signage humans would be deprived from any sense of direction. Signs are everywhere and without them many wouldn’t know what  route to take and how.</a:t>
            </a:r>
          </a:p>
        </p:txBody>
      </p:sp>
    </p:spTree>
    <p:extLst>
      <p:ext uri="{BB962C8B-B14F-4D97-AF65-F5344CB8AC3E}">
        <p14:creationId xmlns:p14="http://schemas.microsoft.com/office/powerpoint/2010/main" val="188999550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306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574571" y="362837"/>
            <a:ext cx="7151901" cy="369332"/>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t>Tourist locations:</a:t>
            </a:r>
            <a:endParaRPr lang="en-US" dirty="0"/>
          </a:p>
        </p:txBody>
      </p:sp>
      <p:sp>
        <p:nvSpPr>
          <p:cNvPr id="4" name="TextBox 3"/>
          <p:cNvSpPr txBox="1"/>
          <p:nvPr/>
        </p:nvSpPr>
        <p:spPr>
          <a:xfrm>
            <a:off x="0" y="4113886"/>
            <a:ext cx="8966337" cy="2031325"/>
          </a:xfrm>
          <a:prstGeom prst="rect">
            <a:avLst/>
          </a:prstGeom>
          <a:noFill/>
        </p:spPr>
        <p:txBody>
          <a:bodyPr wrap="square" rtlCol="0">
            <a:spAutoFit/>
          </a:bodyPr>
          <a:lstStyle/>
          <a:p>
            <a:r>
              <a:rPr lang="en-US" dirty="0" smtClean="0"/>
              <a:t>The signage for the following tourist destinations had quite good signage although I think that</a:t>
            </a:r>
          </a:p>
          <a:p>
            <a:r>
              <a:rPr lang="en-US" dirty="0" smtClean="0"/>
              <a:t>They lacked in a basic message so that the consumers could identify the locations accurately.</a:t>
            </a:r>
          </a:p>
          <a:p>
            <a:r>
              <a:rPr lang="en-US" dirty="0" smtClean="0"/>
              <a:t>I felt that the signs play a significant role in conveying  a message that is quickly acknowledged and</a:t>
            </a:r>
          </a:p>
          <a:p>
            <a:r>
              <a:rPr lang="en-US" dirty="0" smtClean="0"/>
              <a:t> this basic structural business recognition element was not used to their advantage when it comes to their signage.</a:t>
            </a:r>
          </a:p>
          <a:p>
            <a:endParaRPr lang="en-US" dirty="0"/>
          </a:p>
          <a:p>
            <a:endParaRPr lang="en-US" dirty="0" smtClean="0"/>
          </a:p>
        </p:txBody>
      </p:sp>
      <p:sp>
        <p:nvSpPr>
          <p:cNvPr id="5" name="Rectangle 4"/>
          <p:cNvSpPr/>
          <p:nvPr/>
        </p:nvSpPr>
        <p:spPr>
          <a:xfrm>
            <a:off x="0" y="1797550"/>
            <a:ext cx="4572000" cy="2308324"/>
          </a:xfrm>
          <a:prstGeom prst="rect">
            <a:avLst/>
          </a:prstGeom>
        </p:spPr>
        <p:txBody>
          <a:bodyPr>
            <a:spAutoFit/>
          </a:bodyPr>
          <a:lstStyle/>
          <a:p>
            <a:r>
              <a:rPr lang="en-US" dirty="0" smtClean="0">
                <a:solidFill>
                  <a:schemeClr val="tx1">
                    <a:lumMod val="65000"/>
                  </a:schemeClr>
                </a:solidFill>
              </a:rPr>
              <a:t>Hunter's </a:t>
            </a:r>
            <a:r>
              <a:rPr lang="en-US" dirty="0">
                <a:solidFill>
                  <a:schemeClr val="tx1">
                    <a:lumMod val="65000"/>
                  </a:schemeClr>
                </a:solidFill>
              </a:rPr>
              <a:t>gardens</a:t>
            </a:r>
          </a:p>
          <a:p>
            <a:endParaRPr lang="en-US" dirty="0">
              <a:solidFill>
                <a:schemeClr val="tx1">
                  <a:lumMod val="65000"/>
                </a:schemeClr>
              </a:solidFill>
            </a:endParaRPr>
          </a:p>
          <a:p>
            <a:endParaRPr lang="en-US" dirty="0">
              <a:solidFill>
                <a:schemeClr val="tx1">
                  <a:lumMod val="65000"/>
                </a:schemeClr>
              </a:solidFill>
            </a:endParaRPr>
          </a:p>
          <a:p>
            <a:pPr marL="285750" indent="-285750">
              <a:buFont typeface="Wingdings" charset="2"/>
              <a:buChar char="q"/>
            </a:pPr>
            <a:r>
              <a:rPr lang="en-US" dirty="0">
                <a:solidFill>
                  <a:schemeClr val="tx1">
                    <a:lumMod val="65000"/>
                  </a:schemeClr>
                </a:solidFill>
              </a:rPr>
              <a:t>Atlantis restaurant</a:t>
            </a:r>
          </a:p>
          <a:p>
            <a:endParaRPr lang="en-US" dirty="0">
              <a:solidFill>
                <a:schemeClr val="tx1">
                  <a:lumMod val="65000"/>
                </a:schemeClr>
              </a:solidFill>
            </a:endParaRPr>
          </a:p>
          <a:p>
            <a:pPr marL="285750" indent="-285750">
              <a:buFont typeface="Wingdings" charset="2"/>
              <a:buChar char="q"/>
            </a:pPr>
            <a:r>
              <a:rPr lang="en-US" dirty="0">
                <a:solidFill>
                  <a:schemeClr val="tx1">
                    <a:lumMod val="65000"/>
                  </a:schemeClr>
                </a:solidFill>
              </a:rPr>
              <a:t>Andromeda garden</a:t>
            </a:r>
          </a:p>
          <a:p>
            <a:endParaRPr lang="en-US" dirty="0">
              <a:solidFill>
                <a:schemeClr val="tx1">
                  <a:lumMod val="65000"/>
                </a:schemeClr>
              </a:solidFill>
            </a:endParaRPr>
          </a:p>
          <a:p>
            <a:pPr marL="285750" indent="-285750">
              <a:buFont typeface="Wingdings" charset="2"/>
              <a:buChar char="q"/>
            </a:pPr>
            <a:r>
              <a:rPr lang="en-US" dirty="0" err="1">
                <a:solidFill>
                  <a:schemeClr val="tx1">
                    <a:lumMod val="65000"/>
                  </a:schemeClr>
                </a:solidFill>
              </a:rPr>
              <a:t>Naniki</a:t>
            </a:r>
            <a:r>
              <a:rPr lang="en-US" dirty="0">
                <a:solidFill>
                  <a:schemeClr val="tx1">
                    <a:lumMod val="65000"/>
                  </a:schemeClr>
                </a:solidFill>
              </a:rPr>
              <a:t> </a:t>
            </a:r>
          </a:p>
        </p:txBody>
      </p:sp>
      <p:cxnSp>
        <p:nvCxnSpPr>
          <p:cNvPr id="6" name="Straight Connector 5"/>
          <p:cNvCxnSpPr/>
          <p:nvPr/>
        </p:nvCxnSpPr>
        <p:spPr>
          <a:xfrm flipV="1">
            <a:off x="1194504" y="2222378"/>
            <a:ext cx="3659112" cy="1723476"/>
          </a:xfrm>
          <a:prstGeom prst="line">
            <a:avLst/>
          </a:prstGeom>
          <a:ln>
            <a:headEnd type="triangle" w="lg"/>
            <a:tailEnd type="triangle" w="lg"/>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8576336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 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Tie.thmx</Template>
  <TotalTime>284</TotalTime>
  <Words>545</Words>
  <Application>Microsoft Macintosh PowerPoint</Application>
  <PresentationFormat>On-screen Show (4:3)</PresentationFormat>
  <Paragraphs>64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Black Tie</vt:lpstr>
      <vt:lpstr>Animal flower cave</vt:lpstr>
      <vt:lpstr>PowerPoint Presentation</vt:lpstr>
      <vt:lpstr>PowerPoint Presentation</vt:lpstr>
      <vt:lpstr>Saint johns church</vt:lpstr>
      <vt:lpstr>PART 2 HIGHWAY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 flower cave</dc:title>
  <dc:creator>mia maria cothran [myp2]</dc:creator>
  <cp:lastModifiedBy>mia maria cothran [myp2]</cp:lastModifiedBy>
  <cp:revision>35</cp:revision>
  <dcterms:created xsi:type="dcterms:W3CDTF">2012-09-19T13:49:03Z</dcterms:created>
  <dcterms:modified xsi:type="dcterms:W3CDTF">2012-09-26T14:09:50Z</dcterms:modified>
</cp:coreProperties>
</file>